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1"/>
  </p:sldMasterIdLst>
  <p:sldIdLst>
    <p:sldId id="343" r:id="rId2"/>
    <p:sldId id="350" r:id="rId3"/>
    <p:sldId id="257" r:id="rId4"/>
    <p:sldId id="284" r:id="rId5"/>
    <p:sldId id="351" r:id="rId6"/>
    <p:sldId id="344" r:id="rId7"/>
    <p:sldId id="285" r:id="rId8"/>
    <p:sldId id="264" r:id="rId9"/>
    <p:sldId id="346" r:id="rId10"/>
    <p:sldId id="352" r:id="rId11"/>
    <p:sldId id="34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72253CD-4AE6-4F89-87E6-44575EEABB08}">
          <p14:sldIdLst>
            <p14:sldId id="343"/>
            <p14:sldId id="350"/>
          </p14:sldIdLst>
        </p14:section>
        <p14:section name="Untitled Section" id="{DCEED8A6-9096-4D42-9C28-E2EF06B8587C}">
          <p14:sldIdLst>
            <p14:sldId id="257"/>
            <p14:sldId id="284"/>
            <p14:sldId id="351"/>
            <p14:sldId id="344"/>
            <p14:sldId id="285"/>
            <p14:sldId id="264"/>
            <p14:sldId id="346"/>
            <p14:sldId id="352"/>
            <p14:sldId id="34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34" autoAdjust="0"/>
  </p:normalViewPr>
  <p:slideViewPr>
    <p:cSldViewPr snapToGrid="0">
      <p:cViewPr varScale="1">
        <p:scale>
          <a:sx n="71" d="100"/>
          <a:sy n="71" d="100"/>
        </p:scale>
        <p:origin x="8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tmp>
</file>

<file path=ppt/media/image12.tmp>
</file>

<file path=ppt/media/image13.png>
</file>

<file path=ppt/media/image14.jpg>
</file>

<file path=ppt/media/image2.png>
</file>

<file path=ppt/media/image3.jpeg>
</file>

<file path=ppt/media/image4.jpg>
</file>

<file path=ppt/media/image5.jpeg>
</file>

<file path=ppt/media/image6.png>
</file>

<file path=ppt/media/image7.gif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>
                <a:solidFill>
                  <a:schemeClr val="tx1"/>
                </a:solidFill>
              </a:defRPr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942871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1973589"/>
            <a:ext cx="5711810" cy="3941540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21039"/>
            <a:ext cx="4589130" cy="5603086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03250"/>
            <a:ext cx="10921998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4217870" y="0"/>
            <a:ext cx="3599236" cy="68579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7075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">
            <a:extLst>
              <a:ext uri="{FF2B5EF4-FFF2-40B4-BE49-F238E27FC236}">
                <a16:creationId xmlns:a16="http://schemas.microsoft.com/office/drawing/2014/main" id="{64248D99-2B30-464D-B9B7-4E5C3A1F3FB2}"/>
              </a:ext>
            </a:extLst>
          </p:cNvPr>
          <p:cNvSpPr/>
          <p:nvPr userDrawn="1"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3FAFF55B-FDE6-394B-A39B-22627D8FB6E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9E345E4-E77C-484E-9FBB-E4EC71F085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322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83ACCAC0-2C8A-CE43-8C55-22BB53C73920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4076461-FF7A-8843-B7F9-D041F3FB22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039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193086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193086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193086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2297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5754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754" y="2281657"/>
            <a:ext cx="4157296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/>
            <a:r>
              <a:rPr lang="en-US" noProof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noProof="0" smtClean="0"/>
              <a:t>4/19/2021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3" r:id="rId2"/>
    <p:sldLayoutId id="2147483675" r:id="rId3"/>
    <p:sldLayoutId id="2147483684" r:id="rId4"/>
    <p:sldLayoutId id="2147483678" r:id="rId5"/>
    <p:sldLayoutId id="2147483688" r:id="rId6"/>
    <p:sldLayoutId id="2147483679" r:id="rId7"/>
    <p:sldLayoutId id="2147483692" r:id="rId8"/>
    <p:sldLayoutId id="2147483691" r:id="rId9"/>
    <p:sldLayoutId id="2147483690" r:id="rId10"/>
    <p:sldLayoutId id="2147483689" r:id="rId11"/>
    <p:sldLayoutId id="214748368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150" y="758952"/>
            <a:ext cx="10668000" cy="2525459"/>
          </a:xfrm>
        </p:spPr>
        <p:txBody>
          <a:bodyPr>
            <a:normAutofit/>
          </a:bodyPr>
          <a:lstStyle/>
          <a:p>
            <a:r>
              <a:rPr lang="en-US" sz="600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  <a:t>  TRAFFIC SIGN RECOGNITION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latin typeface="Century" panose="02040604050505020304" pitchFamily="18" charset="0"/>
              </a:rPr>
              <a:t>Guide by :- Kushal Sharma</a:t>
            </a:r>
          </a:p>
          <a:p>
            <a:r>
              <a:rPr lang="en-US" sz="1600" dirty="0">
                <a:latin typeface="Century" panose="02040604050505020304" pitchFamily="18" charset="0"/>
              </a:rPr>
              <a:t>Group 3 </a:t>
            </a:r>
          </a:p>
          <a:p>
            <a:endParaRPr lang="en-US" sz="1600" dirty="0">
              <a:latin typeface="Century" panose="02040604050505020304" pitchFamily="18" charset="0"/>
            </a:endParaRPr>
          </a:p>
        </p:txBody>
      </p:sp>
      <p:pic>
        <p:nvPicPr>
          <p:cNvPr id="1026" name="Picture 2" descr="Symbiosis Skills &amp; Professional University | LinkedIn">
            <a:extLst>
              <a:ext uri="{FF2B5EF4-FFF2-40B4-BE49-F238E27FC236}">
                <a16:creationId xmlns:a16="http://schemas.microsoft.com/office/drawing/2014/main" id="{79A4417D-D595-4608-9DEB-DB73B71B3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206" y="1069848"/>
            <a:ext cx="1257300" cy="91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ymbiosis Skills and Professional University - Home | Facebook">
            <a:extLst>
              <a:ext uri="{FF2B5EF4-FFF2-40B4-BE49-F238E27FC236}">
                <a16:creationId xmlns:a16="http://schemas.microsoft.com/office/drawing/2014/main" id="{731B8519-978B-4D2D-9C06-EA87F74C7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3376" y="990145"/>
            <a:ext cx="1293301" cy="107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11155B-93E3-488D-A096-80F040A9E082}"/>
              </a:ext>
            </a:extLst>
          </p:cNvPr>
          <p:cNvSpPr txBox="1"/>
          <p:nvPr/>
        </p:nvSpPr>
        <p:spPr>
          <a:xfrm>
            <a:off x="6533375" y="4645152"/>
            <a:ext cx="4775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entury" panose="02040604050505020304" pitchFamily="18" charset="0"/>
              </a:rPr>
              <a:t>Group Members : Sneha </a:t>
            </a:r>
            <a:r>
              <a:rPr lang="en-US" sz="1600" dirty="0" err="1">
                <a:latin typeface="Century" panose="02040604050505020304" pitchFamily="18" charset="0"/>
              </a:rPr>
              <a:t>Hashilkar</a:t>
            </a:r>
            <a:endParaRPr lang="en-US" sz="1600" dirty="0">
              <a:latin typeface="Century" panose="02040604050505020304" pitchFamily="18" charset="0"/>
            </a:endParaRPr>
          </a:p>
          <a:p>
            <a:r>
              <a:rPr lang="en-US" sz="1600" dirty="0">
                <a:latin typeface="Century" panose="02040604050505020304" pitchFamily="18" charset="0"/>
              </a:rPr>
              <a:t>	              </a:t>
            </a:r>
            <a:r>
              <a:rPr lang="en-US" sz="1600" dirty="0" err="1">
                <a:latin typeface="Century" panose="02040604050505020304" pitchFamily="18" charset="0"/>
              </a:rPr>
              <a:t>Pranali</a:t>
            </a:r>
            <a:r>
              <a:rPr lang="en-US" sz="1600" dirty="0">
                <a:latin typeface="Century" panose="02040604050505020304" pitchFamily="18" charset="0"/>
              </a:rPr>
              <a:t> </a:t>
            </a:r>
            <a:r>
              <a:rPr lang="en-US" sz="1600" dirty="0" err="1">
                <a:latin typeface="Century" panose="02040604050505020304" pitchFamily="18" charset="0"/>
              </a:rPr>
              <a:t>Karawade</a:t>
            </a:r>
            <a:endParaRPr lang="en-US" sz="1600" dirty="0">
              <a:latin typeface="Century" panose="02040604050505020304" pitchFamily="18" charset="0"/>
            </a:endParaRPr>
          </a:p>
          <a:p>
            <a:r>
              <a:rPr lang="en-US" sz="1600" dirty="0">
                <a:latin typeface="Century" panose="02040604050505020304" pitchFamily="18" charset="0"/>
              </a:rPr>
              <a:t>	              Gaurang Sonkavde</a:t>
            </a:r>
          </a:p>
          <a:p>
            <a:r>
              <a:rPr lang="en-US" sz="1600" dirty="0">
                <a:latin typeface="Century" panose="02040604050505020304" pitchFamily="18" charset="0"/>
              </a:rPr>
              <a:t>	              Pritam Naik</a:t>
            </a:r>
            <a:endParaRPr lang="en-IN" sz="16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365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A7233BE-082B-4BE1-A65A-E63E2B350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59080" y="2756474"/>
            <a:ext cx="4886854" cy="587584"/>
          </a:xfrm>
        </p:spPr>
        <p:txBody>
          <a:bodyPr>
            <a:normAutofit/>
          </a:bodyPr>
          <a:lstStyle/>
          <a:p>
            <a:r>
              <a:rPr lang="en-US" sz="3600" u="sng" dirty="0">
                <a:solidFill>
                  <a:schemeClr val="tx1"/>
                </a:solidFill>
                <a:latin typeface="Algerian" panose="04020705040A02060702" pitchFamily="82" charset="0"/>
              </a:rPr>
              <a:t>output</a:t>
            </a:r>
            <a:endParaRPr lang="en-IN" sz="3600" u="sng" dirty="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pic>
        <p:nvPicPr>
          <p:cNvPr id="9" name="Google Shape;208;p7" descr="graphical user interface for project in python">
            <a:extLst>
              <a:ext uri="{FF2B5EF4-FFF2-40B4-BE49-F238E27FC236}">
                <a16:creationId xmlns:a16="http://schemas.microsoft.com/office/drawing/2014/main" id="{1ACDE5C2-6CBA-40A1-A10E-C1C2023BF5A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1396"/>
          <a:stretch/>
        </p:blipFill>
        <p:spPr>
          <a:xfrm>
            <a:off x="4098014" y="1071879"/>
            <a:ext cx="7328452" cy="45443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1999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BEE65FB-85F6-4AA5-AEFD-3DFD2AAAD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2268" y="1131931"/>
            <a:ext cx="8747464" cy="4594137"/>
          </a:xfrm>
        </p:spPr>
      </p:pic>
    </p:spTree>
    <p:extLst>
      <p:ext uri="{BB962C8B-B14F-4D97-AF65-F5344CB8AC3E}">
        <p14:creationId xmlns:p14="http://schemas.microsoft.com/office/powerpoint/2010/main" val="341007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456" y="3002041"/>
            <a:ext cx="5460992" cy="587584"/>
          </a:xfrm>
        </p:spPr>
        <p:txBody>
          <a:bodyPr/>
          <a:lstStyle/>
          <a:p>
            <a:pPr>
              <a:tabLst>
                <a:tab pos="3308350" algn="l"/>
              </a:tabLst>
            </a:pPr>
            <a:r>
              <a:rPr lang="en-US" u="sng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Content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46554" y="1303461"/>
            <a:ext cx="4943136" cy="5195425"/>
          </a:xfrm>
        </p:spPr>
        <p:txBody>
          <a:bodyPr>
            <a:normAutofit/>
          </a:bodyPr>
          <a:lstStyle/>
          <a:p>
            <a:r>
              <a:rPr lang="en-US" sz="2000" spc="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r>
              <a:rPr lang="en-US" sz="2000" spc="200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  <a:p>
            <a:r>
              <a:rPr lang="en-US" sz="2000" spc="200" dirty="0">
                <a:latin typeface="Arial" panose="020B0604020202020204" pitchFamily="34" charset="0"/>
                <a:cs typeface="Arial" panose="020B0604020202020204" pitchFamily="34" charset="0"/>
              </a:rPr>
              <a:t>Aim</a:t>
            </a:r>
            <a:endParaRPr lang="en-US" sz="2000" spc="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spc="200" dirty="0"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</a:p>
          <a:p>
            <a:r>
              <a:rPr lang="en-US" sz="2000" spc="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</a:p>
          <a:p>
            <a:r>
              <a:rPr lang="en-US" sz="2000" spc="200" dirty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</a:p>
          <a:p>
            <a:r>
              <a:rPr lang="en-US" sz="2000" spc="200" dirty="0"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</a:p>
          <a:p>
            <a:r>
              <a:rPr lang="en-US" sz="2000" spc="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endParaRPr lang="en-US" sz="2000" spc="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spc="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82" y="897295"/>
            <a:ext cx="4886854" cy="587584"/>
          </a:xfrm>
        </p:spPr>
        <p:txBody>
          <a:bodyPr>
            <a:noAutofit/>
          </a:bodyPr>
          <a:lstStyle/>
          <a:p>
            <a:r>
              <a:rPr lang="en-US" sz="3600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INTRODUCTION</a:t>
            </a:r>
          </a:p>
        </p:txBody>
      </p:sp>
      <p:pic>
        <p:nvPicPr>
          <p:cNvPr id="6" name="Picture 5" descr="Traffic Signs Classification Using Convolution Neural Networks CNN | OPENCV  Python - YouTube">
            <a:extLst>
              <a:ext uri="{FF2B5EF4-FFF2-40B4-BE49-F238E27FC236}">
                <a16:creationId xmlns:a16="http://schemas.microsoft.com/office/drawing/2014/main" id="{40FD2CBD-3018-4A7A-8E2E-3D67E5199C3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9165" y="1829584"/>
            <a:ext cx="5191167" cy="319883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22AD10-260F-44E8-A0F4-D9C82DF4F458}"/>
              </a:ext>
            </a:extLst>
          </p:cNvPr>
          <p:cNvSpPr txBox="1"/>
          <p:nvPr/>
        </p:nvSpPr>
        <p:spPr>
          <a:xfrm>
            <a:off x="991342" y="1899821"/>
            <a:ext cx="49714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an attempt to make a self learning system that can itself understand and interpret the meaning of new traffic signs.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3870" y="942871"/>
            <a:ext cx="5711810" cy="587584"/>
          </a:xfrm>
        </p:spPr>
        <p:txBody>
          <a:bodyPr anchor="ctr">
            <a:normAutofit/>
          </a:bodyPr>
          <a:lstStyle/>
          <a:p>
            <a:r>
              <a:rPr lang="en-US" u="sng"/>
              <a:t>Problem Statement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64BA43-A5DF-468C-904D-7345AA981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8616" y="1973589"/>
            <a:ext cx="5102317" cy="3941540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3B51DF-F8CB-4B57-8031-422581CC513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21039"/>
            <a:ext cx="4589130" cy="5603086"/>
          </a:xfrm>
        </p:spPr>
        <p:txBody>
          <a:bodyPr>
            <a:normAutofit/>
          </a:bodyPr>
          <a:lstStyle/>
          <a:p>
            <a:r>
              <a:rPr lang="en-US"/>
              <a:t>● To propose a method to extract the image frames </a:t>
            </a:r>
          </a:p>
          <a:p>
            <a:r>
              <a:rPr lang="en-US"/>
              <a:t>● To propose a method to remove the effect of the different illuminations on extracted image frames.</a:t>
            </a:r>
          </a:p>
          <a:p>
            <a:r>
              <a:rPr lang="en-US"/>
              <a:t>● To propose an algorithm to identify the regions of interest </a:t>
            </a:r>
          </a:p>
          <a:p>
            <a:r>
              <a:rPr lang="en-US"/>
              <a:t>● To propose a method to extract the symbol of the traffic warning sign </a:t>
            </a:r>
          </a:p>
          <a:p>
            <a:r>
              <a:rPr lang="en-US"/>
              <a:t>● To propose a method to identify the symbol of the traffic warning sign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28092" y="1174681"/>
            <a:ext cx="4886854" cy="587584"/>
          </a:xfrm>
        </p:spPr>
        <p:txBody>
          <a:bodyPr>
            <a:noAutofit/>
          </a:bodyPr>
          <a:lstStyle/>
          <a:p>
            <a:r>
              <a:rPr lang="en-US" sz="3600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aim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0D9086-E58C-4A80-9F45-9050C0C5EF5C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491" y="1269507"/>
            <a:ext cx="5226471" cy="431454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7ED277-E0A6-4E21-81C3-7A8D8F22373F}"/>
              </a:ext>
            </a:extLst>
          </p:cNvPr>
          <p:cNvSpPr txBox="1">
            <a:spLocks/>
          </p:cNvSpPr>
          <p:nvPr/>
        </p:nvSpPr>
        <p:spPr>
          <a:xfrm>
            <a:off x="870013" y="2062279"/>
            <a:ext cx="5362112" cy="2361364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SzPct val="100000"/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4068" indent="-3429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648" indent="-2286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+mj-lt"/>
              <a:buAutoNum type="arabicPeriod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5528" indent="-2286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+mj-lt"/>
              <a:buAutoNum type="arabicPeriod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78408" indent="-2286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+mj-lt"/>
              <a:buAutoNum type="arabicPeriod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An automatic TSDR system can detect and recognise </a:t>
            </a:r>
            <a:r>
              <a:rPr lang="en-US" sz="18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traffic signs</a:t>
            </a:r>
            <a:r>
              <a:rPr lang="en-US" sz="1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from and within images captured by cameras or imaging sensors. </a:t>
            </a:r>
          </a:p>
          <a:p>
            <a:pPr marL="0" indent="0">
              <a:buNone/>
            </a:pPr>
            <a:r>
              <a:rPr lang="en-US" sz="1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In adverse </a:t>
            </a:r>
            <a:r>
              <a:rPr lang="en-US" sz="18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traffic</a:t>
            </a:r>
            <a:r>
              <a:rPr lang="en-US" sz="1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conditions, the driver may not notice </a:t>
            </a:r>
            <a:r>
              <a:rPr lang="en-US" sz="18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traffic signs</a:t>
            </a:r>
            <a:r>
              <a:rPr lang="en-US" sz="1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, which may cause accidents. In such scenarios, the TSDR system comes into action.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4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u="sng" dirty="0">
                <a:solidFill>
                  <a:schemeClr val="tx1"/>
                </a:solidFill>
                <a:latin typeface="Algerian" panose="04020705040A02060702" pitchFamily="82" charset="0"/>
              </a:rPr>
              <a:t>Proposed</a:t>
            </a:r>
            <a:r>
              <a:rPr lang="en-US" sz="3200" u="sng" dirty="0">
                <a:latin typeface="Algerian" panose="04020705040A02060702" pitchFamily="82" charset="0"/>
              </a:rPr>
              <a:t> </a:t>
            </a:r>
            <a:r>
              <a:rPr lang="en-US" sz="3200" u="sng" dirty="0">
                <a:solidFill>
                  <a:schemeClr val="tx1"/>
                </a:solidFill>
                <a:latin typeface="Algerian" panose="04020705040A02060702" pitchFamily="82" charset="0"/>
              </a:rPr>
              <a:t>system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43D54A-76DC-4CF7-B714-DDE3B21E93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6398" y="2068497"/>
            <a:ext cx="8793924" cy="3393420"/>
          </a:xfrm>
        </p:spPr>
      </p:pic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992" y="623276"/>
            <a:ext cx="10058400" cy="587584"/>
          </a:xfrm>
        </p:spPr>
        <p:txBody>
          <a:bodyPr>
            <a:normAutofit/>
          </a:bodyPr>
          <a:lstStyle/>
          <a:p>
            <a:r>
              <a:rPr lang="en-US" sz="3600" u="sng" dirty="0">
                <a:solidFill>
                  <a:schemeClr val="tx1"/>
                </a:solidFill>
                <a:latin typeface="Algerian" panose="04020705040A02060702" pitchFamily="82" charset="0"/>
              </a:rPr>
              <a:t>architecture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20CC386-F348-4A47-8A32-9C9D721E617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4946" y="4281490"/>
            <a:ext cx="3372649" cy="1788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5B8B012-B762-4BFB-8481-E156F82EC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957" y="1753684"/>
            <a:ext cx="2598105" cy="1929262"/>
          </a:xfrm>
          <a:prstGeom prst="rect">
            <a:avLst/>
          </a:prstGeom>
        </p:spPr>
      </p:pic>
      <p:sp>
        <p:nvSpPr>
          <p:cNvPr id="2" name="Arrow: Left-Up 1">
            <a:extLst>
              <a:ext uri="{FF2B5EF4-FFF2-40B4-BE49-F238E27FC236}">
                <a16:creationId xmlns:a16="http://schemas.microsoft.com/office/drawing/2014/main" id="{C14B5869-919F-4DB5-B860-F95951C384E4}"/>
              </a:ext>
            </a:extLst>
          </p:cNvPr>
          <p:cNvSpPr/>
          <p:nvPr/>
        </p:nvSpPr>
        <p:spPr>
          <a:xfrm rot="5400000">
            <a:off x="2599744" y="3824056"/>
            <a:ext cx="1344967" cy="1358284"/>
          </a:xfrm>
          <a:prstGeom prst="leftUpArrow">
            <a:avLst>
              <a:gd name="adj1" fmla="val 27658"/>
              <a:gd name="adj2" fmla="val 27325"/>
              <a:gd name="adj3" fmla="val 3098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Arrow: Left-Up 2">
            <a:extLst>
              <a:ext uri="{FF2B5EF4-FFF2-40B4-BE49-F238E27FC236}">
                <a16:creationId xmlns:a16="http://schemas.microsoft.com/office/drawing/2014/main" id="{C7F31C82-A3F5-45E6-AEAC-BFA0AA443DB6}"/>
              </a:ext>
            </a:extLst>
          </p:cNvPr>
          <p:cNvSpPr/>
          <p:nvPr/>
        </p:nvSpPr>
        <p:spPr>
          <a:xfrm>
            <a:off x="7679184" y="3830714"/>
            <a:ext cx="1358283" cy="1344967"/>
          </a:xfrm>
          <a:prstGeom prst="leftUpArrow">
            <a:avLst>
              <a:gd name="adj1" fmla="val 25620"/>
              <a:gd name="adj2" fmla="val 25000"/>
              <a:gd name="adj3" fmla="val 3492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Google Shape;195;gc9c5c74de7_0_40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B236D599-8452-4EED-B245-248E069F540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10255" y="1562470"/>
            <a:ext cx="3372650" cy="21204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50498-C6E0-4603-8DF5-64D8BE8F2FB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sz="3200" u="sng" dirty="0">
                <a:solidFill>
                  <a:schemeClr val="tx1"/>
                </a:solidFill>
                <a:latin typeface="Algerian" panose="04020705040A02060702" pitchFamily="82" charset="0"/>
              </a:rPr>
              <a:t>Impementation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26AE1-5C54-4D3F-90CD-3C34C61F5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5237" y="2090446"/>
            <a:ext cx="10058400" cy="3760891"/>
          </a:xfrm>
          <a:ln>
            <a:solidFill>
              <a:schemeClr val="bg1"/>
            </a:solidFill>
          </a:ln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Importing libraries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Reading Input Images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Build the Model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Train the Model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Displaying the Accuracy and Loss Values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Predicting the Test Data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Accuracy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GUI Representation </a:t>
            </a:r>
          </a:p>
        </p:txBody>
      </p:sp>
      <p:pic>
        <p:nvPicPr>
          <p:cNvPr id="5" name="Google Shape;144;p5" descr="Python Libraries For Machine Learning">
            <a:extLst>
              <a:ext uri="{FF2B5EF4-FFF2-40B4-BE49-F238E27FC236}">
                <a16:creationId xmlns:a16="http://schemas.microsoft.com/office/drawing/2014/main" id="{07D2E748-A0B8-4CE0-A3A2-1160E3C4C85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87358" y="2090446"/>
            <a:ext cx="5449405" cy="36796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1027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7C633-6FA1-4FBC-8E61-54FEB458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166" y="928770"/>
            <a:ext cx="5711810" cy="587584"/>
          </a:xfrm>
        </p:spPr>
        <p:txBody>
          <a:bodyPr>
            <a:normAutofit/>
          </a:bodyPr>
          <a:lstStyle/>
          <a:p>
            <a:r>
              <a:rPr lang="en-US" sz="3200" u="sng" dirty="0">
                <a:solidFill>
                  <a:schemeClr val="tx1"/>
                </a:solidFill>
                <a:latin typeface="Algerian" panose="04020705040A02060702" pitchFamily="82" charset="0"/>
              </a:rPr>
              <a:t>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48C6E8-E45C-47AC-9712-F005792D0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655" y="2692297"/>
            <a:ext cx="4031329" cy="25757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9E5408-E666-430D-A667-9FEDEB836E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42" r="1816" b="3301"/>
          <a:stretch/>
        </p:blipFill>
        <p:spPr>
          <a:xfrm>
            <a:off x="6521536" y="2692297"/>
            <a:ext cx="3801023" cy="257578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12FD154-B8D3-4C41-B596-3CCA359655A3}"/>
              </a:ext>
            </a:extLst>
          </p:cNvPr>
          <p:cNvSpPr txBox="1">
            <a:spLocks/>
          </p:cNvSpPr>
          <p:nvPr/>
        </p:nvSpPr>
        <p:spPr>
          <a:xfrm>
            <a:off x="1002766" y="1625480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u="sng" dirty="0">
              <a:latin typeface="Algerian" panose="04020705040A02060702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86A799-06E0-4B4C-882D-8C43753AD1E8}"/>
              </a:ext>
            </a:extLst>
          </p:cNvPr>
          <p:cNvSpPr txBox="1"/>
          <p:nvPr/>
        </p:nvSpPr>
        <p:spPr>
          <a:xfrm>
            <a:off x="3322320" y="184373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Displaying the Accuracy and Loss Values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76515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les Pitch" id="{BA0280BF-E6B4-464B-BF28-F0D2A23065D1}" vid="{A1F0DEB3-06CD-4A85-8D08-B66BE056CE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Minimalist sales pitch</Template>
  <TotalTime>1433</TotalTime>
  <Words>227</Words>
  <Application>Microsoft Office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Algerian</vt:lpstr>
      <vt:lpstr>Arial</vt:lpstr>
      <vt:lpstr>Arial</vt:lpstr>
      <vt:lpstr>Calibri</vt:lpstr>
      <vt:lpstr>Century</vt:lpstr>
      <vt:lpstr>Century Gothic</vt:lpstr>
      <vt:lpstr>RetrospectVTI</vt:lpstr>
      <vt:lpstr>  TRAFFIC SIGN RECOGNITION</vt:lpstr>
      <vt:lpstr>Content</vt:lpstr>
      <vt:lpstr>INTRODUCTION</vt:lpstr>
      <vt:lpstr>Problem Statement</vt:lpstr>
      <vt:lpstr>aim</vt:lpstr>
      <vt:lpstr>Proposed system</vt:lpstr>
      <vt:lpstr>architecture</vt:lpstr>
      <vt:lpstr>Impementation</vt:lpstr>
      <vt:lpstr>Result</vt:lpstr>
      <vt:lpstr>output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TRAFFIC SIGN RECOGNITION</dc:title>
  <dc:creator>Revmax Telecom Infrastructures Pvt ltd</dc:creator>
  <cp:lastModifiedBy>Gaurang Sonkavde</cp:lastModifiedBy>
  <cp:revision>57</cp:revision>
  <dcterms:created xsi:type="dcterms:W3CDTF">2021-04-06T16:07:17Z</dcterms:created>
  <dcterms:modified xsi:type="dcterms:W3CDTF">2021-04-19T20:20:36Z</dcterms:modified>
</cp:coreProperties>
</file>